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7" r:id="rId9"/>
    <p:sldId id="268" r:id="rId10"/>
    <p:sldId id="269" r:id="rId11"/>
    <p:sldId id="270" r:id="rId12"/>
    <p:sldId id="271" r:id="rId13"/>
    <p:sldId id="280" r:id="rId14"/>
    <p:sldId id="279" r:id="rId1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9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4624" autoAdjust="0"/>
  </p:normalViewPr>
  <p:slideViewPr>
    <p:cSldViewPr>
      <p:cViewPr>
        <p:scale>
          <a:sx n="60" d="100"/>
          <a:sy n="60" d="100"/>
        </p:scale>
        <p:origin x="-2166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2839DEF-AA42-4094-9F6E-AF9BF31A6D90}" type="datetimeFigureOut">
              <a:rPr lang="ar-IQ" smtClean="0"/>
              <a:pPr/>
              <a:t>14/03/1440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1FDB402-01F2-411D-BAD4-2E11D62C302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5812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CED9525-7EBF-4600-B673-1F513E222787}" type="datetimeFigureOut">
              <a:rPr lang="ar-IQ" smtClean="0"/>
              <a:pPr/>
              <a:t>14/03/1440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AB9BC3-8D84-40DC-9EC4-3C8B4B35D27F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87933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B9BC3-8D84-40DC-9EC4-3C8B4B35D27F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416FB4-5BF2-4983-AB6A-7804C6E4EF08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6B3CF3-85DE-4BB3-975F-467EC18341C4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142B3-10BD-42B4-8265-BEBB1C79B635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6FCCDC-7B38-4BB5-914B-EA0D29B6E42F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6D9588-A93A-4A0A-9234-3096596C2297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767E9-F9E1-4D98-AD43-AAC19A133B29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DE2002-B7F7-405E-A4CC-68C836CA8797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6CFB09-C533-45DA-8B98-7EDC97737012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3F938A-9664-4A1A-8A0E-480877690553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AA5E6AF-6599-448C-9C40-9CB0343502F9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49D7767-1A27-40EE-8FCF-6F8545789F23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B5A94D-E7D1-4AB9-B0E4-34BC703329A2}" type="datetime8">
              <a:rPr lang="ar-IQ" smtClean="0"/>
              <a:pPr/>
              <a:t>22 تشرين الثاني، 18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80EA1D-9670-463F-BC7D-23045B9C1DEE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2181"/>
            <a:ext cx="7772400" cy="1829761"/>
          </a:xfrm>
        </p:spPr>
        <p:txBody>
          <a:bodyPr/>
          <a:lstStyle/>
          <a:p>
            <a:pPr algn="ctr" rtl="0"/>
            <a:r>
              <a:rPr lang="en-US" dirty="0" smtClean="0"/>
              <a:t>Introduction to Bacteriology</a:t>
            </a:r>
            <a:endParaRPr lang="ar-IQ" dirty="0"/>
          </a:p>
        </p:txBody>
      </p:sp>
      <p:pic>
        <p:nvPicPr>
          <p:cNvPr id="5" name="Picture 4" descr="شعارالكر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194" y="142852"/>
            <a:ext cx="2438400" cy="242887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714348" y="4000504"/>
            <a:ext cx="7772400" cy="1199704"/>
          </a:xfrm>
          <a:prstGeom prst="rect">
            <a:avLst/>
          </a:prstGeom>
        </p:spPr>
        <p:txBody>
          <a:bodyPr vert="horz" lIns="45720" rIns="45720">
            <a:normAutofit fontScale="92500" lnSpcReduction="2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 – 1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semester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Munira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Ch. Ismail </a:t>
            </a:r>
          </a:p>
          <a:p>
            <a:pPr marL="0" marR="64008" lvl="0" indent="0" algn="ct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IQ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 algn="l" rtl="0" fontAlgn="base">
              <a:buFont typeface="+mj-lt"/>
              <a:buAutoNum type="alphaUcPeriod"/>
            </a:pPr>
            <a:r>
              <a:rPr lang="en-US" dirty="0" smtClean="0"/>
              <a:t>Peptidoglycan layer: 3 components</a:t>
            </a:r>
          </a:p>
          <a:p>
            <a:pPr marL="624078" indent="-514350" algn="l" rtl="0" fontAlgn="base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Backbone</a:t>
            </a:r>
            <a:r>
              <a:rPr lang="en-US" b="1" dirty="0" smtClean="0"/>
              <a:t> </a:t>
            </a:r>
            <a:r>
              <a:rPr lang="en-US" dirty="0" smtClean="0"/>
              <a:t>(repeated subunit of </a:t>
            </a:r>
            <a:r>
              <a:rPr lang="en-US" i="1" dirty="0" smtClean="0"/>
              <a:t>N</a:t>
            </a:r>
            <a:r>
              <a:rPr lang="en-US" dirty="0" smtClean="0"/>
              <a:t>-acetyl glucosamine and </a:t>
            </a:r>
            <a:r>
              <a:rPr lang="en-US" i="1" dirty="0" smtClean="0"/>
              <a:t>N</a:t>
            </a:r>
            <a:r>
              <a:rPr lang="en-US" dirty="0" smtClean="0"/>
              <a:t>-acetyl </a:t>
            </a:r>
            <a:r>
              <a:rPr lang="en-US" dirty="0" err="1" smtClean="0"/>
              <a:t>muramic</a:t>
            </a:r>
            <a:r>
              <a:rPr lang="en-US" dirty="0" smtClean="0"/>
              <a:t> acid linked by </a:t>
            </a:r>
            <a:r>
              <a:rPr lang="el-GR" dirty="0" smtClean="0"/>
              <a:t>β-</a:t>
            </a:r>
            <a:r>
              <a:rPr lang="en-US" dirty="0" err="1" smtClean="0"/>
              <a:t>glycosidic</a:t>
            </a:r>
            <a:r>
              <a:rPr lang="en-US" dirty="0" smtClean="0"/>
              <a:t> bond)</a:t>
            </a:r>
          </a:p>
          <a:p>
            <a:pPr marL="624078" indent="-514350" algn="l" rtl="0" fontAlgn="base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Tetra-peptide side chain </a:t>
            </a:r>
            <a:r>
              <a:rPr lang="en-US" dirty="0" smtClean="0"/>
              <a:t>( chain of 4 amino acids)  linked to </a:t>
            </a:r>
            <a:r>
              <a:rPr lang="en-US" i="1" dirty="0" smtClean="0"/>
              <a:t>N</a:t>
            </a:r>
            <a:r>
              <a:rPr lang="en-US" dirty="0" smtClean="0"/>
              <a:t>-acetyl </a:t>
            </a:r>
            <a:r>
              <a:rPr lang="en-US" dirty="0" err="1" smtClean="0"/>
              <a:t>muramic</a:t>
            </a:r>
            <a:r>
              <a:rPr lang="en-US" dirty="0" smtClean="0"/>
              <a:t> acid</a:t>
            </a:r>
          </a:p>
          <a:p>
            <a:pPr marL="624078" indent="-514350" algn="l" rtl="0" fontAlgn="base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</a:rPr>
              <a:t>Peptide cross linkage</a:t>
            </a:r>
          </a:p>
          <a:p>
            <a:pPr marL="624078" indent="-514350" algn="l" rtl="0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5. Chemical composition of the cell wall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55007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Peptidoglycan structure.</a:t>
            </a:r>
            <a:endParaRPr lang="ar-IQ" sz="2800" dirty="0"/>
          </a:p>
        </p:txBody>
      </p:sp>
      <p:pic>
        <p:nvPicPr>
          <p:cNvPr id="4" name="Content Placeholder 3" descr="F:\lectures\lectures of bacteriology\peptido - Copy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714356"/>
            <a:ext cx="5643602" cy="48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dirty="0" smtClean="0"/>
              <a:t>The amino acids found in tetra-peptide are:-</a:t>
            </a:r>
          </a:p>
          <a:p>
            <a:pPr algn="l" rtl="0" fontAlgn="base"/>
            <a:r>
              <a:rPr lang="en-US" b="1" dirty="0" smtClean="0"/>
              <a:t>L-</a:t>
            </a:r>
            <a:r>
              <a:rPr lang="en-US" b="1" dirty="0" err="1" smtClean="0"/>
              <a:t>alanine</a:t>
            </a:r>
            <a:r>
              <a:rPr lang="en-US" b="1" dirty="0" smtClean="0"/>
              <a:t>:</a:t>
            </a:r>
            <a:r>
              <a:rPr lang="en-US" dirty="0" smtClean="0"/>
              <a:t> 1</a:t>
            </a:r>
            <a:r>
              <a:rPr lang="en-US" baseline="30000" dirty="0" smtClean="0"/>
              <a:t>st</a:t>
            </a:r>
            <a:r>
              <a:rPr lang="en-US" dirty="0" smtClean="0"/>
              <a:t> position in both </a:t>
            </a:r>
            <a:r>
              <a:rPr lang="en-US" dirty="0" err="1" smtClean="0"/>
              <a:t>gm+ve</a:t>
            </a:r>
            <a:r>
              <a:rPr lang="en-US" dirty="0" smtClean="0"/>
              <a:t> and gm-</a:t>
            </a:r>
            <a:r>
              <a:rPr lang="en-US" dirty="0" err="1" smtClean="0"/>
              <a:t>ve</a:t>
            </a:r>
            <a:r>
              <a:rPr lang="en-US" dirty="0" smtClean="0"/>
              <a:t> bacteria</a:t>
            </a:r>
          </a:p>
          <a:p>
            <a:pPr algn="l" rtl="0" fontAlgn="base"/>
            <a:r>
              <a:rPr lang="en-US" b="1" dirty="0" smtClean="0"/>
              <a:t>D-</a:t>
            </a:r>
            <a:r>
              <a:rPr lang="en-US" b="1" dirty="0" err="1" smtClean="0"/>
              <a:t>glutamin</a:t>
            </a:r>
            <a:r>
              <a:rPr lang="en-US" b="1" dirty="0" smtClean="0"/>
              <a:t>:</a:t>
            </a:r>
            <a:r>
              <a:rPr lang="en-US" dirty="0" smtClean="0"/>
              <a:t> 2</a:t>
            </a:r>
            <a:r>
              <a:rPr lang="en-US" baseline="30000" dirty="0" smtClean="0"/>
              <a:t>nd</a:t>
            </a:r>
            <a:r>
              <a:rPr lang="en-US" dirty="0" smtClean="0"/>
              <a:t> position</a:t>
            </a:r>
          </a:p>
          <a:p>
            <a:pPr algn="l" rtl="0" fontAlgn="base"/>
            <a:r>
              <a:rPr lang="en-US" b="1" dirty="0" smtClean="0">
                <a:solidFill>
                  <a:srgbClr val="00B050"/>
                </a:solidFill>
              </a:rPr>
              <a:t>D-</a:t>
            </a:r>
            <a:r>
              <a:rPr lang="en-US" b="1" dirty="0" err="1" smtClean="0">
                <a:solidFill>
                  <a:srgbClr val="00B050"/>
                </a:solidFill>
              </a:rPr>
              <a:t>aminopimelic</a:t>
            </a:r>
            <a:r>
              <a:rPr lang="en-US" b="1" dirty="0" smtClean="0">
                <a:solidFill>
                  <a:srgbClr val="00B050"/>
                </a:solidFill>
              </a:rPr>
              <a:t> acid/ L-lysine:</a:t>
            </a:r>
            <a:r>
              <a:rPr lang="en-US" dirty="0" smtClean="0">
                <a:solidFill>
                  <a:srgbClr val="00B050"/>
                </a:solidFill>
              </a:rPr>
              <a:t> 3</a:t>
            </a:r>
            <a:r>
              <a:rPr lang="en-US" baseline="30000" dirty="0" smtClean="0">
                <a:solidFill>
                  <a:srgbClr val="00B050"/>
                </a:solidFill>
              </a:rPr>
              <a:t>rd</a:t>
            </a:r>
            <a:r>
              <a:rPr lang="en-US" dirty="0" smtClean="0">
                <a:solidFill>
                  <a:srgbClr val="00B050"/>
                </a:solidFill>
              </a:rPr>
              <a:t> position (variation occurs)</a:t>
            </a:r>
          </a:p>
          <a:p>
            <a:pPr algn="l" rtl="0" fontAlgn="base"/>
            <a:r>
              <a:rPr lang="en-US" b="1" dirty="0" smtClean="0"/>
              <a:t>D-</a:t>
            </a:r>
            <a:r>
              <a:rPr lang="en-US" b="1" dirty="0" err="1" smtClean="0"/>
              <a:t>alanine</a:t>
            </a:r>
            <a:r>
              <a:rPr lang="en-US" dirty="0" smtClean="0"/>
              <a:t>: 4</a:t>
            </a:r>
            <a:r>
              <a:rPr lang="en-US" baseline="30000" dirty="0" smtClean="0"/>
              <a:t>th</a:t>
            </a:r>
            <a:r>
              <a:rPr lang="en-US" dirty="0" smtClean="0"/>
              <a:t> position</a:t>
            </a:r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Tetra-peptide side chain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b="1" dirty="0" smtClean="0">
                <a:solidFill>
                  <a:srgbClr val="FF0000"/>
                </a:solidFill>
              </a:rPr>
              <a:t>Differentiation between Prokaryotes and Eukaryotes 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Work 1</a:t>
            </a:r>
            <a:endParaRPr lang="ar-IQ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4242427-have-a-nice-day-handwriting-on-a-napkin-with-cup-of-coffee-and-p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0" y="2094389"/>
            <a:ext cx="4953000" cy="32994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 </a:t>
            </a:r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Shapes of bacteria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Structure </a:t>
            </a:r>
            <a:r>
              <a:rPr lang="en-US" dirty="0"/>
              <a:t>of bacterial </a:t>
            </a:r>
            <a:r>
              <a:rPr lang="en-US" dirty="0" smtClean="0"/>
              <a:t>cell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Different ion between Gram positive and   Gram negative bacteria cell envelope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Cell wall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Chemical composition of the cell wall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Special components of Gram negative cell wall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Special components of Gram positive cell wall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 smtClean="0"/>
              <a:t>Cytoplasmic ultra structures </a:t>
            </a:r>
            <a:endParaRPr lang="ar-IQ" dirty="0" smtClean="0"/>
          </a:p>
          <a:p>
            <a:pPr marL="624078" indent="-514350" algn="l" rtl="0">
              <a:buFont typeface="+mj-lt"/>
              <a:buAutoNum type="arabicPeriod"/>
            </a:pPr>
            <a:endParaRPr lang="ar-IQ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ar-IQ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8" descr="ÙØªÙØ¬Ø© Ø¨Ø­Ø« Ø§ÙØµÙØ± Ø¹Ù âªshapes of bacteriaâ¬â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2214554"/>
            <a:ext cx="3357576" cy="23344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 Shapes of bacteria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caryot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4744" y="1571612"/>
            <a:ext cx="3571875" cy="4095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2. Structure </a:t>
            </a:r>
            <a:r>
              <a:rPr lang="en-GB" dirty="0">
                <a:solidFill>
                  <a:srgbClr val="FF0000"/>
                </a:solidFill>
              </a:rPr>
              <a:t>of bacterial cell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481328"/>
            <a:ext cx="857256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Gram positive bacteria</a:t>
            </a:r>
            <a:r>
              <a:rPr lang="en-US" dirty="0" smtClean="0"/>
              <a:t> </a:t>
            </a:r>
          </a:p>
          <a:p>
            <a:pPr algn="l" rtl="0">
              <a:buFontTx/>
              <a:buChar char="-"/>
            </a:pPr>
            <a:r>
              <a:rPr lang="en-US" dirty="0" smtClean="0"/>
              <a:t>Thick layer of peptidoglycan (PG)</a:t>
            </a:r>
          </a:p>
          <a:p>
            <a:pPr algn="l" rtl="0">
              <a:buFontTx/>
              <a:buChar char="-"/>
            </a:pPr>
            <a:r>
              <a:rPr lang="en-US" dirty="0" smtClean="0"/>
              <a:t>2 to 3 layers of cytoplasmic membrane </a:t>
            </a:r>
          </a:p>
          <a:p>
            <a:pPr algn="l" rtl="0">
              <a:buFontTx/>
              <a:buChar char="-"/>
            </a:pPr>
            <a:r>
              <a:rPr lang="en-US" dirty="0" smtClean="0"/>
              <a:t>Capsule  (some bacteria)</a:t>
            </a:r>
          </a:p>
          <a:p>
            <a:pPr algn="l" rtl="0"/>
            <a:r>
              <a:rPr lang="en-US" b="1" dirty="0" smtClean="0">
                <a:solidFill>
                  <a:schemeClr val="accent1"/>
                </a:solidFill>
              </a:rPr>
              <a:t>Gram negative bacteria </a:t>
            </a:r>
            <a:endParaRPr lang="en-US" dirty="0" smtClean="0"/>
          </a:p>
          <a:p>
            <a:pPr algn="l" rtl="0">
              <a:buFontTx/>
              <a:buChar char="-"/>
            </a:pPr>
            <a:r>
              <a:rPr lang="en-US" dirty="0" smtClean="0"/>
              <a:t>Outer membrane </a:t>
            </a:r>
          </a:p>
          <a:p>
            <a:pPr algn="l" rtl="0">
              <a:buFontTx/>
              <a:buChar char="-"/>
            </a:pPr>
            <a:r>
              <a:rPr lang="en-US" dirty="0" smtClean="0"/>
              <a:t>peptidoglycan (PG) (single layer)</a:t>
            </a:r>
          </a:p>
          <a:p>
            <a:pPr algn="l" rtl="0">
              <a:buFontTx/>
              <a:buChar char="-"/>
            </a:pPr>
            <a:r>
              <a:rPr lang="en-US" dirty="0" smtClean="0"/>
              <a:t>cytoplasmic membrane (inner membrane) </a:t>
            </a:r>
          </a:p>
          <a:p>
            <a:pPr algn="l" rtl="0">
              <a:buFontTx/>
              <a:buChar char="-"/>
            </a:pPr>
            <a:r>
              <a:rPr lang="en-US" dirty="0" smtClean="0"/>
              <a:t>Capsule  (some bacteria)</a:t>
            </a:r>
          </a:p>
          <a:p>
            <a:pPr algn="l" rtl="0">
              <a:buFontTx/>
              <a:buChar char="-"/>
            </a:pPr>
            <a:r>
              <a:rPr lang="en-US" dirty="0" err="1" smtClean="0"/>
              <a:t>Periplasmic</a:t>
            </a:r>
            <a:r>
              <a:rPr lang="en-US" dirty="0" smtClean="0"/>
              <a:t> space (between outer and inner membrane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Cell envelope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ell-wall dif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4343"/>
            <a:ext cx="8229600" cy="41595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Different ion between Gram positive and Gram negative bacteria cell wall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ar-IQ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Cell envelope 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52.jpg"/>
          <p:cNvPicPr>
            <a:picLocks noGrp="1" noChangeAspect="1"/>
          </p:cNvPicPr>
          <p:nvPr>
            <p:ph idx="1"/>
          </p:nvPr>
        </p:nvPicPr>
        <p:blipFill>
          <a:blip r:embed="rId2"/>
          <a:srcRect t="19361"/>
          <a:stretch>
            <a:fillRect/>
          </a:stretch>
        </p:blipFill>
        <p:spPr>
          <a:xfrm>
            <a:off x="1021444" y="1422404"/>
            <a:ext cx="6979580" cy="42211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chemeClr val="accent2"/>
                </a:solidFill>
              </a:rPr>
              <a:t>Extracellular polysaccharide</a:t>
            </a:r>
            <a:r>
              <a:rPr lang="en-US" dirty="0" smtClean="0"/>
              <a:t> </a:t>
            </a:r>
            <a:endParaRPr lang="ar-IQ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l" rtl="0" fontAlgn="base">
              <a:buAutoNum type="arabicPeriod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Gram positive cell wall composition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l" rtl="0" fontAlgn="base">
              <a:buFontTx/>
              <a:buChar char="-"/>
            </a:pPr>
            <a:r>
              <a:rPr lang="en-US" dirty="0" smtClean="0"/>
              <a:t>Peptidoglycan</a:t>
            </a:r>
          </a:p>
          <a:p>
            <a:pPr algn="l" rtl="0" fontAlgn="base">
              <a:buFontTx/>
              <a:buChar char="-"/>
            </a:pPr>
            <a:r>
              <a:rPr lang="en-US" dirty="0" err="1" smtClean="0"/>
              <a:t>Teichoic</a:t>
            </a:r>
            <a:r>
              <a:rPr lang="en-US" dirty="0" smtClean="0"/>
              <a:t> acid</a:t>
            </a:r>
          </a:p>
          <a:p>
            <a:pPr algn="l" rtl="0" fontAlgn="base">
              <a:buFontTx/>
              <a:buChar char="-"/>
            </a:pPr>
            <a:r>
              <a:rPr lang="en-US" dirty="0" smtClean="0"/>
              <a:t>Polysaccharides </a:t>
            </a:r>
          </a:p>
          <a:p>
            <a:pPr marL="624078" indent="-514350" algn="l" rtl="0" fontAlgn="base">
              <a:buFont typeface="+mj-lt"/>
              <a:buAutoNum type="arabicPeriod" startAt="2"/>
            </a:pP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Gram negative cell wall composition</a:t>
            </a:r>
          </a:p>
          <a:p>
            <a:pPr algn="l" rtl="0" fontAlgn="base">
              <a:buNone/>
            </a:pPr>
            <a:r>
              <a:rPr lang="en-US" dirty="0" smtClean="0"/>
              <a:t>- Peptidoglycan</a:t>
            </a:r>
          </a:p>
          <a:p>
            <a:pPr algn="l" rtl="0" fontAlgn="base">
              <a:buNone/>
            </a:pPr>
            <a:r>
              <a:rPr lang="en-US" dirty="0" smtClean="0"/>
              <a:t>- Outer membrane:</a:t>
            </a:r>
          </a:p>
          <a:p>
            <a:pPr lvl="1" algn="l" rtl="0" fontAlgn="base">
              <a:buFont typeface="Wingdings" pitchFamily="2" charset="2"/>
              <a:buChar char="§"/>
            </a:pPr>
            <a:r>
              <a:rPr lang="en-US" dirty="0" smtClean="0"/>
              <a:t>Lipoprotein</a:t>
            </a:r>
          </a:p>
          <a:p>
            <a:pPr lvl="1" algn="l" rtl="0" fontAlgn="base">
              <a:buFont typeface="Wingdings" pitchFamily="2" charset="2"/>
              <a:buChar char="§"/>
            </a:pPr>
            <a:r>
              <a:rPr lang="en-US" dirty="0" err="1" smtClean="0"/>
              <a:t>Lipopolysaccharide</a:t>
            </a:r>
            <a:r>
              <a:rPr lang="en-US" dirty="0" smtClean="0"/>
              <a:t> (LPS)</a:t>
            </a:r>
          </a:p>
          <a:p>
            <a:pPr algn="l" rtl="0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Cell wall composition 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P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074" y="688988"/>
            <a:ext cx="773185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4348" y="550071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/>
              <a:t>Outer membrane in cell wall of gram negative bacteria</a:t>
            </a:r>
            <a:endParaRPr lang="ar-IQ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 (1+2)</a:t>
            </a:r>
            <a:endParaRPr lang="ar-IQ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238</TotalTime>
  <Words>280</Words>
  <Application>Microsoft Office PowerPoint</Application>
  <PresentationFormat>On-screen Show (4:3)</PresentationFormat>
  <Paragraphs>69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Introduction to Bacteriology</vt:lpstr>
      <vt:lpstr>Learning Objectives </vt:lpstr>
      <vt:lpstr>1. Shapes of bacteria</vt:lpstr>
      <vt:lpstr>2. Structure of bacterial cell</vt:lpstr>
      <vt:lpstr>3. Cell envelope </vt:lpstr>
      <vt:lpstr> Different ion between Gram positive and Gram negative bacteria cell wall </vt:lpstr>
      <vt:lpstr>Extracellular polysaccharide </vt:lpstr>
      <vt:lpstr>4. Cell wall composition  </vt:lpstr>
      <vt:lpstr>Outer membrane in cell wall of gram negative bacteria</vt:lpstr>
      <vt:lpstr>5. Chemical composition of the cell wall</vt:lpstr>
      <vt:lpstr>Peptidoglycan structure.</vt:lpstr>
      <vt:lpstr>Tetra-peptide side chain</vt:lpstr>
      <vt:lpstr>Home Work 1</vt:lpstr>
      <vt:lpstr>Any Questions? </vt:lpstr>
    </vt:vector>
  </TitlesOfParts>
  <Company>By DR.Ahmed Saker 2o1O ;)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Bacteriology</dc:title>
  <dc:creator>hp</dc:creator>
  <cp:lastModifiedBy>Nada</cp:lastModifiedBy>
  <cp:revision>94</cp:revision>
  <dcterms:created xsi:type="dcterms:W3CDTF">2018-10-08T07:53:39Z</dcterms:created>
  <dcterms:modified xsi:type="dcterms:W3CDTF">2018-11-22T18:35:39Z</dcterms:modified>
</cp:coreProperties>
</file>